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7" r:id="rId2"/>
    <p:sldId id="437" r:id="rId3"/>
    <p:sldId id="438" r:id="rId4"/>
    <p:sldId id="482" r:id="rId5"/>
    <p:sldId id="271" r:id="rId6"/>
    <p:sldId id="449" r:id="rId7"/>
    <p:sldId id="400" r:id="rId8"/>
    <p:sldId id="477" r:id="rId9"/>
    <p:sldId id="483" r:id="rId10"/>
    <p:sldId id="476" r:id="rId11"/>
    <p:sldId id="439" r:id="rId12"/>
    <p:sldId id="256" r:id="rId13"/>
  </p:sldIdLst>
  <p:sldSz cx="12192000" cy="6858000"/>
  <p:notesSz cx="6735763" cy="986948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9AC30-A734-4AE1-BB5D-8EFF83007D0E}" type="datetimeFigureOut">
              <a:rPr lang="pt-PT" smtClean="0"/>
              <a:t>15/06/2023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8B873-3D4C-4876-9441-2547621DDA8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2326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1A7CA-1B08-4B13-8BAA-644BD14FE766}" type="datetimeFigureOut">
              <a:rPr lang="pt-PT" smtClean="0"/>
              <a:t>15/06/2023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3100" y="4749800"/>
            <a:ext cx="5389563" cy="38862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EFBB5-0F3E-49B3-8C4E-2995933842B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38234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F8F3950A-6B79-D009-DD6E-4AB3A3B110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8D117E-2EBC-4D71-86CB-6E4077B90E33}" type="slidenum">
              <a:rPr lang="en-GB" altLang="pt-PT" sz="1300" smtClean="0"/>
              <a:pPr>
                <a:spcBef>
                  <a:spcPct val="0"/>
                </a:spcBef>
              </a:pPr>
              <a:t>7</a:t>
            </a:fld>
            <a:endParaRPr lang="en-GB" altLang="pt-PT" sz="13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68FC2101-A583-4129-C954-9BDABE66A9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76568F5B-4888-4963-280E-77AFFE5A30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pt-PT" altLang="pt-PT">
                <a:latin typeface="Arial" panose="020B0604020202020204" pitchFamily="34" charset="0"/>
              </a:rPr>
              <a:t>1. Consiste em infligir “maus tratos físicos ou psíquicos, de modo reiterado ou não”:</a:t>
            </a:r>
          </a:p>
          <a:p>
            <a:pPr algn="just" eaLnBrk="1" hangingPunct="1">
              <a:lnSpc>
                <a:spcPct val="90000"/>
              </a:lnSpc>
            </a:pPr>
            <a:r>
              <a:rPr lang="pt-PT" altLang="pt-PT">
                <a:latin typeface="Arial" panose="020B0604020202020204" pitchFamily="34" charset="0"/>
              </a:rPr>
              <a:t>     a) Não abrange apenas ofensas corporais, mas também ofensas à integridade psíquica, à liberdade pessoal, à liberdade e autodeterminação sexual e à honra;</a:t>
            </a:r>
          </a:p>
          <a:p>
            <a:pPr algn="just" eaLnBrk="1" hangingPunct="1">
              <a:lnSpc>
                <a:spcPct val="90000"/>
              </a:lnSpc>
            </a:pPr>
            <a:r>
              <a:rPr lang="pt-PT" altLang="pt-PT">
                <a:latin typeface="Arial" panose="020B0604020202020204" pitchFamily="34" charset="0"/>
              </a:rPr>
              <a:t>     b) Agressões reiteradas ou que, embora únicos, tenham uma intensidade que as caracterize como mau trato (no projecto inicial lia-se “de modo intenso ou reiterado”);</a:t>
            </a:r>
          </a:p>
          <a:p>
            <a:pPr algn="just" eaLnBrk="1" hangingPunct="1">
              <a:lnSpc>
                <a:spcPct val="90000"/>
              </a:lnSpc>
            </a:pPr>
            <a:r>
              <a:rPr lang="pt-PT" altLang="pt-PT">
                <a:latin typeface="Arial" panose="020B0604020202020204" pitchFamily="34" charset="0"/>
              </a:rPr>
              <a:t>2. Abrange “relações análogas às dos cônjuges, ainda que sem coabitação”:</a:t>
            </a:r>
          </a:p>
          <a:p>
            <a:pPr algn="just" eaLnBrk="1" hangingPunct="1">
              <a:lnSpc>
                <a:spcPct val="90000"/>
              </a:lnSpc>
            </a:pPr>
            <a:r>
              <a:rPr lang="pt-PT" altLang="pt-PT">
                <a:latin typeface="Arial" panose="020B0604020202020204" pitchFamily="34" charset="0"/>
              </a:rPr>
              <a:t>      a) Abrange situações que podem não ser sequer juridicamente caracterizadas como união de facto (por exemplo: por não durarem há 2 anos; por um deles ser  casado e não judicialmente separado de pessoas e bens)</a:t>
            </a:r>
          </a:p>
          <a:p>
            <a:pPr algn="just" eaLnBrk="1" hangingPunct="1">
              <a:lnSpc>
                <a:spcPct val="90000"/>
              </a:lnSpc>
            </a:pPr>
            <a:r>
              <a:rPr lang="pt-PT" altLang="pt-PT">
                <a:latin typeface="Arial" panose="020B0604020202020204" pitchFamily="34" charset="0"/>
              </a:rPr>
              <a:t>      b)  Tem de existir uma estabilidade no relacionamento que permita afirmar a existência de um “laço afectivo e emocional e um projecto de vida em comum” (Casimiro, 152);</a:t>
            </a:r>
          </a:p>
          <a:p>
            <a:pPr algn="just" eaLnBrk="1" hangingPunct="1">
              <a:lnSpc>
                <a:spcPct val="90000"/>
              </a:lnSpc>
            </a:pPr>
            <a:r>
              <a:rPr lang="pt-PT" altLang="pt-PT">
                <a:latin typeface="Arial" panose="020B0604020202020204" pitchFamily="34" charset="0"/>
              </a:rPr>
              <a:t>      c) Os relacionamentos extra-matrimoniais estáveis na vigência do casamento (e concorrentes com a relação conjugal) podem enquadrar-se no âmbito da norma (Casimiro. 152).</a:t>
            </a:r>
          </a:p>
          <a:p>
            <a:pPr algn="just" eaLnBrk="1" hangingPunct="1">
              <a:lnSpc>
                <a:spcPct val="90000"/>
              </a:lnSpc>
            </a:pPr>
            <a:r>
              <a:rPr lang="pt-PT" altLang="pt-PT">
                <a:latin typeface="Arial" panose="020B0604020202020204" pitchFamily="34" charset="0"/>
              </a:rPr>
              <a:t>3. Abrange situações em que a ligação entre arguido e vítima é apenas  terem um filho comum.</a:t>
            </a:r>
          </a:p>
          <a:p>
            <a:pPr algn="just" eaLnBrk="1" hangingPunct="1">
              <a:lnSpc>
                <a:spcPct val="90000"/>
              </a:lnSpc>
            </a:pPr>
            <a:r>
              <a:rPr lang="pt-PT" altLang="pt-PT">
                <a:latin typeface="Arial" panose="020B0604020202020204" pitchFamily="34" charset="0"/>
              </a:rPr>
              <a:t>4. Abrange meras situações de coabitação (alínea d.).</a:t>
            </a:r>
          </a:p>
          <a:p>
            <a:pPr algn="just" eaLnBrk="1" hangingPunct="1">
              <a:lnSpc>
                <a:spcPct val="90000"/>
              </a:lnSpc>
            </a:pPr>
            <a:endParaRPr lang="en-GB" altLang="pt-P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FA0B707C-19B6-FE0F-13D7-D3CA4B56D0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4EB26CB-0A22-4D39-BCDC-019B7BBF95A9}" type="slidenum">
              <a:rPr lang="en-GB" altLang="pt-PT" sz="1300" smtClean="0"/>
              <a:pPr>
                <a:spcBef>
                  <a:spcPct val="0"/>
                </a:spcBef>
              </a:pPr>
              <a:t>8</a:t>
            </a:fld>
            <a:endParaRPr lang="en-GB" altLang="pt-PT" sz="13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12BEAAE0-ACA7-87DC-D944-9AA362EAB7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D35495C6-532C-2CD9-7F2F-4693E765EA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46063" indent="-246063" algn="just" eaLnBrk="1" hangingPunct="1">
              <a:buFontTx/>
              <a:buAutoNum type="arabicPeriod"/>
            </a:pPr>
            <a:r>
              <a:rPr lang="pt-PT" altLang="pt-PT" sz="1700">
                <a:latin typeface="Arial" panose="020B0604020202020204" pitchFamily="34" charset="0"/>
              </a:rPr>
              <a:t>Por exemplo: o crime de coacção sexual é punido com pena de prisão de 1 a 8 anos; o crime de violação é punido com prisão de 3 a 10 anos.</a:t>
            </a:r>
          </a:p>
          <a:p>
            <a:pPr marL="246063" indent="-246063" algn="just" eaLnBrk="1" hangingPunct="1">
              <a:buFontTx/>
              <a:buAutoNum type="arabicPeriod"/>
            </a:pPr>
            <a:r>
              <a:rPr lang="pt-PT" altLang="pt-PT" sz="1700">
                <a:latin typeface="Arial" panose="020B0604020202020204" pitchFamily="34" charset="0"/>
              </a:rPr>
              <a:t>O crime de violência doméstica é público. O crime de violação é semi-público. Se for este o meio da prática do crime de violência doméstica, a inexistência de queixa determina a ilegitimidade do exercício da acção penal pelo crime de violência doméstica?</a:t>
            </a:r>
          </a:p>
          <a:p>
            <a:pPr marL="246063" indent="-246063" algn="just" eaLnBrk="1" hangingPunct="1">
              <a:buFontTx/>
              <a:buAutoNum type="arabicPeriod"/>
            </a:pPr>
            <a:r>
              <a:rPr lang="pt-PT" altLang="pt-PT" sz="1700">
                <a:latin typeface="Arial" panose="020B0604020202020204" pitchFamily="34" charset="0"/>
              </a:rPr>
              <a:t>Se se entender poder haver perseguição por violência doméstica tendo por base fáctica uma violação de maior sem queixa (o que me parece violar a razão de ser do carácter semipúblico deste crime), então a medida da pena será a do crime de violência doméstica e não a do crime de violação (cf. Plácido, RevCEJ, 310).</a:t>
            </a:r>
            <a:endParaRPr lang="en-GB" altLang="pt-PT" sz="17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FA0B707C-19B6-FE0F-13D7-D3CA4B56D0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4EB26CB-0A22-4D39-BCDC-019B7BBF95A9}" type="slidenum">
              <a:rPr lang="en-GB" altLang="pt-PT" sz="1300" smtClean="0"/>
              <a:pPr>
                <a:spcBef>
                  <a:spcPct val="0"/>
                </a:spcBef>
              </a:pPr>
              <a:t>9</a:t>
            </a:fld>
            <a:endParaRPr lang="en-GB" altLang="pt-PT" sz="13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12BEAAE0-ACA7-87DC-D944-9AA362EAB7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D35495C6-532C-2CD9-7F2F-4693E765EA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46063" indent="-246063" algn="just" eaLnBrk="1" hangingPunct="1">
              <a:buFontTx/>
              <a:buAutoNum type="arabicPeriod"/>
            </a:pPr>
            <a:r>
              <a:rPr lang="pt-PT" altLang="pt-PT" sz="1700">
                <a:latin typeface="Arial" panose="020B0604020202020204" pitchFamily="34" charset="0"/>
              </a:rPr>
              <a:t>Por exemplo: o crime de coacção sexual é punido com pena de prisão de 1 a 8 anos; o crime de violação é punido com prisão de 3 a 10 anos.</a:t>
            </a:r>
          </a:p>
          <a:p>
            <a:pPr marL="246063" indent="-246063" algn="just" eaLnBrk="1" hangingPunct="1">
              <a:buFontTx/>
              <a:buAutoNum type="arabicPeriod"/>
            </a:pPr>
            <a:r>
              <a:rPr lang="pt-PT" altLang="pt-PT" sz="1700">
                <a:latin typeface="Arial" panose="020B0604020202020204" pitchFamily="34" charset="0"/>
              </a:rPr>
              <a:t>O crime de violência doméstica é público. O crime de violação é semi-público. Se for este o meio da prática do crime de violência doméstica, a inexistência de queixa determina a ilegitimidade do exercício da acção penal pelo crime de violência doméstica?</a:t>
            </a:r>
          </a:p>
          <a:p>
            <a:pPr marL="246063" indent="-246063" algn="just" eaLnBrk="1" hangingPunct="1">
              <a:buFontTx/>
              <a:buAutoNum type="arabicPeriod"/>
            </a:pPr>
            <a:r>
              <a:rPr lang="pt-PT" altLang="pt-PT" sz="1700">
                <a:latin typeface="Arial" panose="020B0604020202020204" pitchFamily="34" charset="0"/>
              </a:rPr>
              <a:t>Se se entender poder haver perseguição por violência doméstica tendo por base fáctica uma violação de maior sem queixa (o que me parece violar a razão de ser do carácter semipúblico deste crime), então a medida da pena será a do crime de violência doméstica e não a do crime de violação (cf. Plácido, RevCEJ, 310).</a:t>
            </a:r>
            <a:endParaRPr lang="en-GB" altLang="pt-PT" sz="17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820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5EB0-C248-4E27-BBD9-85C92E0A8E02}" type="datetimeFigureOut">
              <a:rPr lang="pt-PT" smtClean="0"/>
              <a:t>15/06/2023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7540E-D8B4-4D9B-91B1-24C1EE7A975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5340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5EB0-C248-4E27-BBD9-85C92E0A8E02}" type="datetimeFigureOut">
              <a:rPr lang="pt-PT" smtClean="0"/>
              <a:t>15/06/2023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7540E-D8B4-4D9B-91B1-24C1EE7A975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97363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5EB0-C248-4E27-BBD9-85C92E0A8E02}" type="datetimeFigureOut">
              <a:rPr lang="pt-PT" smtClean="0"/>
              <a:t>15/06/2023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7540E-D8B4-4D9B-91B1-24C1EE7A975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79582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5EB0-C248-4E27-BBD9-85C92E0A8E02}" type="datetimeFigureOut">
              <a:rPr lang="pt-PT" smtClean="0"/>
              <a:t>15/06/2023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7540E-D8B4-4D9B-91B1-24C1EE7A975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49460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5EB0-C248-4E27-BBD9-85C92E0A8E02}" type="datetimeFigureOut">
              <a:rPr lang="pt-PT" smtClean="0"/>
              <a:t>15/06/2023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7540E-D8B4-4D9B-91B1-24C1EE7A975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68579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5EB0-C248-4E27-BBD9-85C92E0A8E02}" type="datetimeFigureOut">
              <a:rPr lang="pt-PT" smtClean="0"/>
              <a:t>15/06/2023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7540E-D8B4-4D9B-91B1-24C1EE7A975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4285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5EB0-C248-4E27-BBD9-85C92E0A8E02}" type="datetimeFigureOut">
              <a:rPr lang="pt-PT" smtClean="0"/>
              <a:t>15/06/2023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7540E-D8B4-4D9B-91B1-24C1EE7A975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75479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5EB0-C248-4E27-BBD9-85C92E0A8E02}" type="datetimeFigureOut">
              <a:rPr lang="pt-PT" smtClean="0"/>
              <a:t>15/06/2023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7540E-D8B4-4D9B-91B1-24C1EE7A975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63539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5EB0-C248-4E27-BBD9-85C92E0A8E02}" type="datetimeFigureOut">
              <a:rPr lang="pt-PT" smtClean="0"/>
              <a:t>15/06/2023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7540E-D8B4-4D9B-91B1-24C1EE7A975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7481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5EB0-C248-4E27-BBD9-85C92E0A8E02}" type="datetimeFigureOut">
              <a:rPr lang="pt-PT" smtClean="0"/>
              <a:t>15/06/2023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7540E-D8B4-4D9B-91B1-24C1EE7A975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15282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5EB0-C248-4E27-BBD9-85C92E0A8E02}" type="datetimeFigureOut">
              <a:rPr lang="pt-PT" smtClean="0"/>
              <a:t>15/06/2023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7540E-D8B4-4D9B-91B1-24C1EE7A975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7392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95EB0-C248-4E27-BBD9-85C92E0A8E02}" type="datetimeFigureOut">
              <a:rPr lang="pt-PT" smtClean="0"/>
              <a:t>15/06/2023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7540E-D8B4-4D9B-91B1-24C1EE7A975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69791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7D89F956-037C-45B6-B64D-DFDF377CBE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9655" y="2627802"/>
            <a:ext cx="5616624" cy="1656184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B3663CA7-5B40-FBF7-52B5-A69B506BBB36}"/>
              </a:ext>
            </a:extLst>
          </p:cNvPr>
          <p:cNvSpPr txBox="1"/>
          <p:nvPr/>
        </p:nvSpPr>
        <p:spPr>
          <a:xfrm>
            <a:off x="7940351" y="4889241"/>
            <a:ext cx="37602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/>
              <a:t>Maria Raquel Desterro </a:t>
            </a:r>
          </a:p>
          <a:p>
            <a:r>
              <a:rPr lang="pt-PT" dirty="0"/>
              <a:t>Procuradora Geral Adjunta jubilada</a:t>
            </a:r>
          </a:p>
          <a:p>
            <a:endParaRPr lang="pt-PT" dirty="0"/>
          </a:p>
          <a:p>
            <a:r>
              <a:rPr lang="pt-PT" dirty="0"/>
              <a:t>Coordenadora da EARHVD 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BD36142-9C54-A8BA-9D80-4BFD1DCB91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727" y="-26894"/>
            <a:ext cx="8880480" cy="2627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153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Imagem 2">
            <a:extLst>
              <a:ext uri="{FF2B5EF4-FFF2-40B4-BE49-F238E27FC236}">
                <a16:creationId xmlns:a16="http://schemas.microsoft.com/office/drawing/2014/main" id="{C5AF822E-F347-4CCC-527F-C4A376A544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6" y="404814"/>
            <a:ext cx="5472113" cy="168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CaixaDeTexto 3">
            <a:extLst>
              <a:ext uri="{FF2B5EF4-FFF2-40B4-BE49-F238E27FC236}">
                <a16:creationId xmlns:a16="http://schemas.microsoft.com/office/drawing/2014/main" id="{7C8458FE-A7B6-0C36-33B0-9C8732DA3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0" y="2997200"/>
            <a:ext cx="6337300" cy="313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pt-PT" altLang="pt-PT" sz="1800">
                <a:solidFill>
                  <a:schemeClr val="tx1"/>
                </a:solidFill>
              </a:rPr>
              <a:t>“(…) uma leitura sistemática da norma penal (art. 152º do CP), em sintonia com a norma processual (art.º 67º-A do CPP, e do artº 2º da Lei nº 112/2009), no contexto da </a:t>
            </a:r>
            <a:r>
              <a:rPr lang="pt-PT" altLang="pt-PT" sz="1800" i="1">
                <a:solidFill>
                  <a:schemeClr val="tx1"/>
                </a:solidFill>
              </a:rPr>
              <a:t>ciência conjunta do direito penal</a:t>
            </a:r>
            <a:r>
              <a:rPr lang="pt-PT" altLang="pt-PT" sz="1800">
                <a:solidFill>
                  <a:schemeClr val="tx1"/>
                </a:solidFill>
              </a:rPr>
              <a:t> e da relação de mútua complementaridade  entre o direito penal e o processo penal aponta de forma clara para a consideração da criança exposta à violência interparental como vítima autónoma do crime de violência doméstica (art. 152º, nº 1, al. e) e 2, do CP), estando a exposição enquadrada no conceito  de maus tratos susceptíveis de ofenderem a saúde, nomeadamente o normal desenvolvimento da criança.”</a:t>
            </a:r>
          </a:p>
        </p:txBody>
      </p:sp>
      <p:pic>
        <p:nvPicPr>
          <p:cNvPr id="20484" name="Imagem 5">
            <a:extLst>
              <a:ext uri="{FF2B5EF4-FFF2-40B4-BE49-F238E27FC236}">
                <a16:creationId xmlns:a16="http://schemas.microsoft.com/office/drawing/2014/main" id="{5BA5563C-D0DB-179A-6452-00FD20FCC7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726" y="2217739"/>
            <a:ext cx="5472113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AD123F6F-C0CE-1A1C-5E6B-9E38B85679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854" y="250954"/>
            <a:ext cx="1737461" cy="61826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>
            <a:extLst>
              <a:ext uri="{FF2B5EF4-FFF2-40B4-BE49-F238E27FC236}">
                <a16:creationId xmlns:a16="http://schemas.microsoft.com/office/drawing/2014/main" id="{0413205C-D6C8-4339-857D-DB328A72E210}"/>
              </a:ext>
            </a:extLst>
          </p:cNvPr>
          <p:cNvSpPr txBox="1">
            <a:spLocks/>
          </p:cNvSpPr>
          <p:nvPr/>
        </p:nvSpPr>
        <p:spPr>
          <a:xfrm>
            <a:off x="2063552" y="620688"/>
            <a:ext cx="8229600" cy="4752528"/>
          </a:xfrm>
          <a:prstGeom prst="rect">
            <a:avLst/>
          </a:prstGeom>
        </p:spPr>
        <p:txBody>
          <a:bodyPr/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accent2">
                  <a:lumMod val="75000"/>
                </a:schemeClr>
              </a:buClr>
              <a:buSzPct val="85000"/>
              <a:buFont typeface="Wingdings 2" pitchFamily="18" charset="2"/>
              <a:buChar char="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l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>
                  <a:lumMod val="40000"/>
                  <a:lumOff val="60000"/>
                </a:schemeClr>
              </a:buClr>
              <a:buSzPct val="65000"/>
              <a:buFont typeface="Wingdings 2" pitchFamily="18" charset="2"/>
              <a:buChar char="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2">
                  <a:lumMod val="20000"/>
                  <a:lumOff val="80000"/>
                </a:schemeClr>
              </a:buClr>
              <a:buSzPct val="100000"/>
              <a:buFont typeface="Arial" pitchFamily="34" charset="0"/>
              <a:buChar char="•"/>
              <a:defRPr kumimoji="1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2">
                  <a:lumMod val="75000"/>
                </a:schemeClr>
              </a:buClr>
              <a:buSzPct val="50000"/>
              <a:buFont typeface="Wingdings" pitchFamily="2" charset="2"/>
              <a:buChar char="n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None/>
            </a:pPr>
            <a:endParaRPr lang="pt-PT" sz="2400" b="1" dirty="0">
              <a:solidFill>
                <a:srgbClr val="1C75BC"/>
              </a:solidFill>
            </a:endParaRPr>
          </a:p>
          <a:p>
            <a:pPr marL="0" indent="0" algn="ctr">
              <a:buNone/>
            </a:pPr>
            <a:r>
              <a:rPr lang="pt-PT" sz="2400" b="1" dirty="0">
                <a:solidFill>
                  <a:srgbClr val="00B0F0"/>
                </a:solidFill>
              </a:rPr>
              <a:t>Recomendações da EARHVD </a:t>
            </a:r>
          </a:p>
          <a:p>
            <a:pPr marL="0" indent="0" algn="ctr">
              <a:buNone/>
            </a:pPr>
            <a:endParaRPr lang="pt-PT" sz="1600" b="1" dirty="0"/>
          </a:p>
          <a:p>
            <a:pPr marL="0" indent="0" algn="ctr">
              <a:buNone/>
            </a:pPr>
            <a:endParaRPr lang="pt-PT" sz="1600" b="1" dirty="0"/>
          </a:p>
          <a:p>
            <a:pPr marL="0" indent="0" algn="just">
              <a:buNone/>
            </a:pPr>
            <a:r>
              <a:rPr lang="pt-PT" sz="2000" b="1" dirty="0"/>
              <a:t>“Sempre que se justificar, a Equipa de Análise Retrospetiva de Homicídio em Violência Doméstica produz recomendações tendo em vista a implementação de novas metodologias preventivas ao nível do procedimento” </a:t>
            </a:r>
            <a:r>
              <a:rPr lang="pt-PT" sz="2000" b="1" dirty="0">
                <a:solidFill>
                  <a:srgbClr val="0070C0"/>
                </a:solidFill>
              </a:rPr>
              <a:t>(</a:t>
            </a:r>
            <a:r>
              <a:rPr lang="pt-PT" sz="2000" b="1" dirty="0" err="1">
                <a:solidFill>
                  <a:srgbClr val="0070C0"/>
                </a:solidFill>
              </a:rPr>
              <a:t>art</a:t>
            </a:r>
            <a:r>
              <a:rPr lang="pt-PT" sz="2000" b="1" dirty="0">
                <a:solidFill>
                  <a:srgbClr val="0070C0"/>
                </a:solidFill>
              </a:rPr>
              <a:t>º 4º-A/6. LVD).</a:t>
            </a:r>
          </a:p>
          <a:p>
            <a:pPr marL="0" indent="0" algn="ctr">
              <a:buNone/>
            </a:pPr>
            <a:endParaRPr lang="pt-PT" sz="2000" b="1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8A90B25D-7AD9-4251-8DD7-03B62E769F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0964" y="5365579"/>
            <a:ext cx="2071846" cy="54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01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 de Texto 154"/>
          <p:cNvSpPr txBox="1">
            <a:spLocks noGrp="1"/>
          </p:cNvSpPr>
          <p:nvPr>
            <p:ph type="subTitle" idx="1"/>
          </p:nvPr>
        </p:nvSpPr>
        <p:spPr>
          <a:xfrm>
            <a:off x="3382332" y="4472420"/>
            <a:ext cx="7468547" cy="1655762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1600200" tIns="0" rIns="68580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MUITO OBRIGADA </a:t>
            </a:r>
          </a:p>
          <a:p>
            <a:pPr algn="r">
              <a:spcAft>
                <a:spcPts val="0"/>
              </a:spcAft>
            </a:pPr>
            <a:endParaRPr lang="pt-PT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CBBFD690-A065-4D73-8165-F58067AADD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5773" y="1909302"/>
            <a:ext cx="5614903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575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>
            <a:extLst>
              <a:ext uri="{FF2B5EF4-FFF2-40B4-BE49-F238E27FC236}">
                <a16:creationId xmlns:a16="http://schemas.microsoft.com/office/drawing/2014/main" id="{B35633A6-E099-4978-A8D7-E0801CA35B87}"/>
              </a:ext>
            </a:extLst>
          </p:cNvPr>
          <p:cNvSpPr txBox="1">
            <a:spLocks/>
          </p:cNvSpPr>
          <p:nvPr/>
        </p:nvSpPr>
        <p:spPr>
          <a:xfrm>
            <a:off x="1981200" y="1484785"/>
            <a:ext cx="8229600" cy="4752528"/>
          </a:xfrm>
          <a:prstGeom prst="rect">
            <a:avLst/>
          </a:prstGeom>
        </p:spPr>
        <p:txBody>
          <a:bodyPr/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accent2">
                  <a:lumMod val="75000"/>
                </a:schemeClr>
              </a:buClr>
              <a:buSzPct val="85000"/>
              <a:buFont typeface="Wingdings 2" pitchFamily="18" charset="2"/>
              <a:buChar char="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l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>
                  <a:lumMod val="40000"/>
                  <a:lumOff val="60000"/>
                </a:schemeClr>
              </a:buClr>
              <a:buSzPct val="65000"/>
              <a:buFont typeface="Wingdings 2" pitchFamily="18" charset="2"/>
              <a:buChar char="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2">
                  <a:lumMod val="20000"/>
                  <a:lumOff val="80000"/>
                </a:schemeClr>
              </a:buClr>
              <a:buSzPct val="100000"/>
              <a:buFont typeface="Arial" pitchFamily="34" charset="0"/>
              <a:buChar char="•"/>
              <a:defRPr kumimoji="1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2">
                  <a:lumMod val="75000"/>
                </a:schemeClr>
              </a:buClr>
              <a:buSzPct val="50000"/>
              <a:buFont typeface="Wingdings" pitchFamily="2" charset="2"/>
              <a:buChar char="n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None/>
            </a:pPr>
            <a:r>
              <a:rPr lang="pt-PT" sz="1800" b="1" dirty="0"/>
              <a:t>Regime jurídico aplicável à prevenção da violência doméstica à proteção e à assistência das suas vítimas – </a:t>
            </a:r>
            <a:r>
              <a:rPr lang="pt-PT" sz="1800" b="1" dirty="0">
                <a:solidFill>
                  <a:srgbClr val="00B0F0"/>
                </a:solidFill>
              </a:rPr>
              <a:t>Lei n.º 112/2009, de 16 de setembro </a:t>
            </a:r>
          </a:p>
          <a:p>
            <a:pPr marL="0" indent="0" algn="just">
              <a:buNone/>
            </a:pPr>
            <a:r>
              <a:rPr lang="pt-PT" sz="1800" b="1" dirty="0"/>
              <a:t>			</a:t>
            </a:r>
            <a:r>
              <a:rPr lang="pt-PT" sz="1800" b="1" dirty="0">
                <a:solidFill>
                  <a:srgbClr val="00B0F0"/>
                </a:solidFill>
              </a:rPr>
              <a:t>Artigo 4.º-A</a:t>
            </a:r>
          </a:p>
          <a:p>
            <a:pPr marL="0" indent="0" algn="ctr">
              <a:buNone/>
            </a:pPr>
            <a:r>
              <a:rPr lang="pt-PT" sz="1600" b="1" dirty="0">
                <a:solidFill>
                  <a:srgbClr val="00B0F0"/>
                </a:solidFill>
              </a:rPr>
              <a:t>(Aditado pelo Artigo 3.º da Lei n.º 129/2015, de 3 de setembro)</a:t>
            </a:r>
            <a:endParaRPr lang="pt-PT" sz="1800" b="1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pt-PT" sz="1800" b="1" dirty="0"/>
              <a:t>Missão da EARHVD</a:t>
            </a:r>
          </a:p>
          <a:p>
            <a:pPr marL="0" indent="0" algn="just">
              <a:buNone/>
            </a:pPr>
            <a:r>
              <a:rPr lang="pt-PT" sz="1600" b="1" dirty="0"/>
              <a:t>Os serviços da Administração Pública com intervenção na proteção das vítimas de violência doméstica realizam uma análise retrospetiva das situações de homicídio ocorrido em contexto de violência doméstica e que tenham sido já objeto de decisão judicial transitada em julgado ou de decisão de arquivamento, visando retirar conclusões que permitam a implementação de novas metodologias preventivas ao nível dos respetivos procedimentos.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FA89175-C641-4654-A80E-DDA6C53918F7}"/>
              </a:ext>
            </a:extLst>
          </p:cNvPr>
          <p:cNvSpPr txBox="1"/>
          <p:nvPr/>
        </p:nvSpPr>
        <p:spPr>
          <a:xfrm>
            <a:off x="5375920" y="4581128"/>
            <a:ext cx="4896544" cy="107721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PT" sz="1600" b="1" i="1" dirty="0">
                <a:solidFill>
                  <a:srgbClr val="1C75BC"/>
                </a:solidFill>
                <a:latin typeface="Corbel"/>
              </a:rPr>
              <a:t>As autoridades judiciárias competentes  comunicam à Equipa os despachos de arquivamento e não pronúncia e as decisões finais transitadas em julgado [</a:t>
            </a:r>
            <a:r>
              <a:rPr lang="pt-PT" sz="1600" b="1" i="1" dirty="0" err="1">
                <a:solidFill>
                  <a:srgbClr val="1C75BC"/>
                </a:solidFill>
                <a:latin typeface="Corbel"/>
              </a:rPr>
              <a:t>art</a:t>
            </a:r>
            <a:r>
              <a:rPr lang="pt-PT" sz="1600" b="1" i="1" dirty="0">
                <a:solidFill>
                  <a:srgbClr val="1C75BC"/>
                </a:solidFill>
                <a:latin typeface="Corbel"/>
              </a:rPr>
              <a:t>º 10º/2. Portaria nº 280/2016, de 26/10]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4B17101-1635-469B-91A5-D9337D8688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954" y="5978116"/>
            <a:ext cx="2071846" cy="54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400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>
            <a:extLst>
              <a:ext uri="{FF2B5EF4-FFF2-40B4-BE49-F238E27FC236}">
                <a16:creationId xmlns:a16="http://schemas.microsoft.com/office/drawing/2014/main" id="{DFA04E04-2A82-4613-AD2E-08DA672F7939}"/>
              </a:ext>
            </a:extLst>
          </p:cNvPr>
          <p:cNvSpPr txBox="1">
            <a:spLocks/>
          </p:cNvSpPr>
          <p:nvPr/>
        </p:nvSpPr>
        <p:spPr>
          <a:xfrm>
            <a:off x="1847528" y="692696"/>
            <a:ext cx="8229600" cy="5400600"/>
          </a:xfrm>
          <a:prstGeom prst="rect">
            <a:avLst/>
          </a:prstGeom>
        </p:spPr>
        <p:txBody>
          <a:bodyPr/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accent2">
                  <a:lumMod val="75000"/>
                </a:schemeClr>
              </a:buClr>
              <a:buSzPct val="85000"/>
              <a:buFont typeface="Wingdings 2" pitchFamily="18" charset="2"/>
              <a:buChar char="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l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>
                  <a:lumMod val="40000"/>
                  <a:lumOff val="60000"/>
                </a:schemeClr>
              </a:buClr>
              <a:buSzPct val="65000"/>
              <a:buFont typeface="Wingdings 2" pitchFamily="18" charset="2"/>
              <a:buChar char="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2">
                  <a:lumMod val="20000"/>
                  <a:lumOff val="80000"/>
                </a:schemeClr>
              </a:buClr>
              <a:buSzPct val="100000"/>
              <a:buFont typeface="Arial" pitchFamily="34" charset="0"/>
              <a:buChar char="•"/>
              <a:defRPr kumimoji="1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2">
                  <a:lumMod val="75000"/>
                </a:schemeClr>
              </a:buClr>
              <a:buSzPct val="50000"/>
              <a:buFont typeface="Wingdings" pitchFamily="2" charset="2"/>
              <a:buChar char="n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None/>
            </a:pPr>
            <a:r>
              <a:rPr lang="pt-PT" sz="1600" b="1" dirty="0">
                <a:solidFill>
                  <a:srgbClr val="FFC000"/>
                </a:solidFill>
              </a:rPr>
              <a:t>MEMBROS PERMANENTES</a:t>
            </a:r>
          </a:p>
          <a:p>
            <a:pPr algn="just"/>
            <a:r>
              <a:rPr lang="pt-PT" sz="1400" b="1" dirty="0"/>
              <a:t>Representante do Ministério Público, nomeada pelo CSMP , que Coordena a Equipa</a:t>
            </a:r>
          </a:p>
          <a:p>
            <a:pPr algn="just"/>
            <a:r>
              <a:rPr lang="pt-PT" sz="1400" b="1" dirty="0"/>
              <a:t>Representante designada pelo Ministério da Justiça</a:t>
            </a:r>
          </a:p>
          <a:p>
            <a:pPr algn="just"/>
            <a:r>
              <a:rPr lang="pt-PT" sz="1400" b="1" dirty="0"/>
              <a:t>Representante designada pela Ministério da Saúde</a:t>
            </a:r>
          </a:p>
          <a:p>
            <a:pPr algn="just"/>
            <a:r>
              <a:rPr lang="pt-PT" sz="1400" b="1" dirty="0"/>
              <a:t>Representante designada pelo Ministério do Trabalho, Solidariedade e Segurança Social</a:t>
            </a:r>
          </a:p>
          <a:p>
            <a:pPr algn="just"/>
            <a:r>
              <a:rPr lang="pt-PT" sz="1400" b="1" dirty="0"/>
              <a:t>Representante da </a:t>
            </a:r>
            <a:r>
              <a:rPr lang="pt-PT" sz="1400" b="1" dirty="0" err="1"/>
              <a:t>Secretaria-Geral</a:t>
            </a:r>
            <a:r>
              <a:rPr lang="pt-PT" sz="1400" b="1" dirty="0"/>
              <a:t> do Ministério da Administração Interna</a:t>
            </a:r>
          </a:p>
          <a:p>
            <a:pPr algn="just"/>
            <a:r>
              <a:rPr lang="pt-PT" sz="1400" b="1" dirty="0"/>
              <a:t>Representante do organismo da Administração Pública responsável pela área da cidadania e da igualdade de género</a:t>
            </a:r>
          </a:p>
          <a:p>
            <a:pPr marL="0" indent="0" algn="just">
              <a:buNone/>
            </a:pPr>
            <a:endParaRPr lang="pt-PT" sz="1600" b="1" dirty="0"/>
          </a:p>
          <a:p>
            <a:pPr marL="0" indent="0" algn="just">
              <a:buNone/>
            </a:pPr>
            <a:r>
              <a:rPr lang="pt-PT" sz="1600" b="1" dirty="0">
                <a:solidFill>
                  <a:srgbClr val="FFC000"/>
                </a:solidFill>
              </a:rPr>
              <a:t>MEMBROS NÃO PERMANENTES</a:t>
            </a:r>
          </a:p>
          <a:p>
            <a:pPr algn="just"/>
            <a:r>
              <a:rPr lang="pt-PT" sz="1600" b="1" dirty="0"/>
              <a:t> </a:t>
            </a:r>
            <a:r>
              <a:rPr lang="pt-PT" sz="1400" b="1" dirty="0"/>
              <a:t>Representante da força de segurança territorialmente competente na área em que tenha ocorrido o facto  </a:t>
            </a:r>
            <a:r>
              <a:rPr lang="pt-PT" sz="14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[GNR: 12 casos; PSP: 6 casos]</a:t>
            </a:r>
          </a:p>
          <a:p>
            <a:pPr algn="just"/>
            <a:endParaRPr lang="pt-PT" sz="1400" b="1" i="1" dirty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pt-PT" sz="1600" b="1" dirty="0">
                <a:solidFill>
                  <a:srgbClr val="FFC000"/>
                </a:solidFill>
              </a:rPr>
              <a:t>MEMBROS EVENTUAIS</a:t>
            </a:r>
          </a:p>
          <a:p>
            <a:pPr algn="just"/>
            <a:r>
              <a:rPr lang="pt-PT" sz="1600" b="1" dirty="0"/>
              <a:t>  </a:t>
            </a:r>
            <a:r>
              <a:rPr lang="pt-PT" sz="1400" b="1" dirty="0"/>
              <a:t>Representantes de entidades públicas da área da saúde e da segurança social que tenham tido intervenção no caso</a:t>
            </a:r>
          </a:p>
          <a:p>
            <a:pPr algn="just"/>
            <a:r>
              <a:rPr lang="pt-PT" sz="1400" b="1" dirty="0"/>
              <a:t>  Representantes de organizações não-governamentais que tenham tido intervenção no caso</a:t>
            </a:r>
          </a:p>
          <a:p>
            <a:pPr marL="0" indent="0" algn="just">
              <a:buNone/>
            </a:pPr>
            <a:endParaRPr lang="pt-PT" sz="1600" b="1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45178400-40A8-425E-9E6C-CCA64D218B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954" y="5978116"/>
            <a:ext cx="2071846" cy="54868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6389537C-104B-4A93-AF0B-0DC2F1995306}"/>
              </a:ext>
            </a:extLst>
          </p:cNvPr>
          <p:cNvSpPr txBox="1"/>
          <p:nvPr/>
        </p:nvSpPr>
        <p:spPr>
          <a:xfrm>
            <a:off x="5499248" y="4221088"/>
            <a:ext cx="4845224" cy="523220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Comissão Nacional de Promoção dos Direitos e Proteção de Crianças e Jovens</a:t>
            </a:r>
          </a:p>
        </p:txBody>
      </p:sp>
    </p:spTree>
    <p:extLst>
      <p:ext uri="{BB962C8B-B14F-4D97-AF65-F5344CB8AC3E}">
        <p14:creationId xmlns:p14="http://schemas.microsoft.com/office/powerpoint/2010/main" val="4172067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>
            <a:extLst>
              <a:ext uri="{FF2B5EF4-FFF2-40B4-BE49-F238E27FC236}">
                <a16:creationId xmlns:a16="http://schemas.microsoft.com/office/drawing/2014/main" id="{DFA04E04-2A82-4613-AD2E-08DA672F7939}"/>
              </a:ext>
            </a:extLst>
          </p:cNvPr>
          <p:cNvSpPr txBox="1">
            <a:spLocks/>
          </p:cNvSpPr>
          <p:nvPr/>
        </p:nvSpPr>
        <p:spPr>
          <a:xfrm>
            <a:off x="1847528" y="692696"/>
            <a:ext cx="8229600" cy="5400600"/>
          </a:xfrm>
          <a:prstGeom prst="rect">
            <a:avLst/>
          </a:prstGeom>
        </p:spPr>
        <p:txBody>
          <a:bodyPr/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accent2">
                  <a:lumMod val="75000"/>
                </a:schemeClr>
              </a:buClr>
              <a:buSzPct val="85000"/>
              <a:buFont typeface="Wingdings 2" pitchFamily="18" charset="2"/>
              <a:buChar char="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l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>
                  <a:lumMod val="40000"/>
                  <a:lumOff val="60000"/>
                </a:schemeClr>
              </a:buClr>
              <a:buSzPct val="65000"/>
              <a:buFont typeface="Wingdings 2" pitchFamily="18" charset="2"/>
              <a:buChar char="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2">
                  <a:lumMod val="20000"/>
                  <a:lumOff val="80000"/>
                </a:schemeClr>
              </a:buClr>
              <a:buSzPct val="100000"/>
              <a:buFont typeface="Arial" pitchFamily="34" charset="0"/>
              <a:buChar char="•"/>
              <a:defRPr kumimoji="1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2">
                  <a:lumMod val="75000"/>
                </a:schemeClr>
              </a:buClr>
              <a:buSzPct val="50000"/>
              <a:buFont typeface="Wingdings" pitchFamily="2" charset="2"/>
              <a:buChar char="n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None/>
            </a:pPr>
            <a:endParaRPr lang="pt-PT" sz="1600" b="1" dirty="0">
              <a:solidFill>
                <a:srgbClr val="FFC000"/>
              </a:solidFill>
            </a:endParaRPr>
          </a:p>
          <a:p>
            <a:pPr marL="0" indent="0" algn="just">
              <a:buNone/>
            </a:pPr>
            <a:endParaRPr lang="pt-PT" sz="1600" b="1" dirty="0">
              <a:solidFill>
                <a:srgbClr val="FFC000"/>
              </a:solidFill>
            </a:endParaRPr>
          </a:p>
          <a:p>
            <a:pPr marL="0" indent="0" algn="just">
              <a:buNone/>
            </a:pPr>
            <a:r>
              <a:rPr lang="pt-PT" sz="1600" b="1" dirty="0">
                <a:solidFill>
                  <a:srgbClr val="FFC000"/>
                </a:solidFill>
              </a:rPr>
              <a:t>COORDENADOR DA EQUIPA </a:t>
            </a:r>
          </a:p>
          <a:p>
            <a:pPr marL="0" indent="0" algn="just">
              <a:buNone/>
            </a:pPr>
            <a:endParaRPr lang="pt-PT" sz="1600" b="1" dirty="0">
              <a:solidFill>
                <a:srgbClr val="FFC000"/>
              </a:solidFill>
            </a:endParaRPr>
          </a:p>
          <a:p>
            <a:pPr algn="just"/>
            <a:r>
              <a:rPr lang="pt-PT" sz="1400" b="1" dirty="0"/>
              <a:t>Coordenar a atividade da Equipa definindo as linhas gerais da atividade e estabelecendo prioridades</a:t>
            </a:r>
          </a:p>
          <a:p>
            <a:pPr algn="just"/>
            <a:r>
              <a:rPr lang="pt-PT" sz="1400" b="1" dirty="0"/>
              <a:t>Definir e aplicar uma metodologia de análise retrospetiva a utilizar pela Equipa em todos os casos</a:t>
            </a:r>
          </a:p>
          <a:p>
            <a:pPr algn="just"/>
            <a:r>
              <a:rPr lang="pt-PT" sz="1400" b="1" dirty="0"/>
              <a:t>Selecionar as situações de homicídio em contexto de violência doméstica a analisar retrospetivamente</a:t>
            </a:r>
          </a:p>
          <a:p>
            <a:pPr algn="just"/>
            <a:r>
              <a:rPr lang="pt-PT" sz="1400" b="1" dirty="0"/>
              <a:t>Aprovar os relatórios de análise produzidos pela Equipa </a:t>
            </a:r>
          </a:p>
          <a:p>
            <a:pPr algn="just"/>
            <a:r>
              <a:rPr lang="pt-PT" sz="1400" b="1" dirty="0"/>
              <a:t>Assegurar a publicitação e a difusão das recomendações aprovadas, em sede dos relatórios de análise de casos , em articulação com os serviços responsáveis pela sua implementação, e promover a concertação de todas as entidades públicas e privadas por forma a diminuir a frequência de homicídios ocorridos em contexto de violência doméstica</a:t>
            </a:r>
          </a:p>
          <a:p>
            <a:pPr algn="just"/>
            <a:r>
              <a:rPr lang="pt-PT" sz="1400" b="1" dirty="0"/>
              <a:t>Aprovar anualmente o plano e o relatório de atividades da Equipa</a:t>
            </a:r>
          </a:p>
          <a:p>
            <a:pPr algn="just"/>
            <a:r>
              <a:rPr lang="pt-PT" sz="1400" b="1" dirty="0"/>
              <a:t>Convocar e presidir às reuniões da Equipa , elaborar a respetiva agenda de trabalhos e enviar a documentação para análise nas reuniões  </a:t>
            </a:r>
          </a:p>
          <a:p>
            <a:pPr marL="0" indent="0" algn="just">
              <a:buNone/>
            </a:pPr>
            <a:endParaRPr lang="pt-PT" sz="1600" b="1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45178400-40A8-425E-9E6C-CCA64D218B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954" y="5978116"/>
            <a:ext cx="2071846" cy="54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496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2564731" y="404665"/>
            <a:ext cx="724511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pt-PT" sz="1600" dirty="0"/>
          </a:p>
          <a:p>
            <a:pPr lvl="0" algn="just"/>
            <a:endParaRPr lang="pt-PT" sz="1600" b="1" dirty="0"/>
          </a:p>
          <a:p>
            <a:pPr lvl="0" algn="just"/>
            <a:r>
              <a:rPr lang="pt-PT" sz="1600" b="1" dirty="0"/>
              <a:t>A análise retrospetiva  visa:</a:t>
            </a:r>
          </a:p>
          <a:p>
            <a:pPr lvl="0" algn="just"/>
            <a:r>
              <a:rPr lang="pt-PT" sz="1600" b="1" dirty="0"/>
              <a:t>	</a:t>
            </a:r>
          </a:p>
          <a:p>
            <a:pPr lvl="0" algn="just"/>
            <a:r>
              <a:rPr lang="pt-PT" sz="1600" b="1" dirty="0"/>
              <a:t>	i) Um melhor conhecimento de como se desenvolvem a ação preventiva e o combate aos maus tratos e ao homicídio no contexto das relações familiares e de intimidade;</a:t>
            </a:r>
          </a:p>
          <a:p>
            <a:pPr lvl="0" algn="just"/>
            <a:endParaRPr lang="pt-PT" sz="1600" b="1" dirty="0"/>
          </a:p>
          <a:p>
            <a:pPr lvl="0" algn="just"/>
            <a:r>
              <a:rPr lang="pt-PT" sz="1600" b="1" dirty="0"/>
              <a:t>	ii) A  implementação de novas metodologias, a melhoria dos instrumentos e dos meios nas áreas da prevenção, proteção, apoio e repressão, e a sua mais correta e eficaz  mobilização;</a:t>
            </a:r>
          </a:p>
          <a:p>
            <a:pPr lvl="0" algn="just"/>
            <a:r>
              <a:rPr lang="pt-PT" sz="1600" b="1" dirty="0"/>
              <a:t> </a:t>
            </a:r>
          </a:p>
          <a:p>
            <a:pPr lvl="0" algn="just"/>
            <a:r>
              <a:rPr lang="pt-PT" sz="1600" b="1" dirty="0"/>
              <a:t>	</a:t>
            </a:r>
            <a:r>
              <a:rPr lang="pt-PT" sz="1600" b="1" dirty="0" err="1"/>
              <a:t>iii</a:t>
            </a:r>
            <a:r>
              <a:rPr lang="pt-PT" sz="1600" b="1" dirty="0"/>
              <a:t>) A promoção da concertação da ação de todas as entidades públicas, privadas e do setor cooperativo e social, estruturas e programas que atuam neste domínio;</a:t>
            </a:r>
          </a:p>
          <a:p>
            <a:pPr lvl="0" algn="just"/>
            <a:endParaRPr lang="pt-PT" sz="1600" b="1" dirty="0"/>
          </a:p>
          <a:p>
            <a:pPr lvl="0" algn="just"/>
            <a:r>
              <a:rPr lang="pt-PT" sz="1600" b="1" dirty="0"/>
              <a:t>	</a:t>
            </a:r>
            <a:r>
              <a:rPr lang="pt-PT" sz="1600" b="1" dirty="0" err="1"/>
              <a:t>iv</a:t>
            </a:r>
            <a:r>
              <a:rPr lang="pt-PT" sz="1600" b="1" dirty="0"/>
              <a:t>) A formulação de recomendações dirigidas a todas as entidades com responsabilidades no combate à violência contra as mulheres, à violência contra as crianças e  à violência doméstica, que corrijam erros e ultrapassem insuficiências do sistema de intervenção.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97" y="5557266"/>
            <a:ext cx="2071846" cy="695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139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CDDA9107-F0FB-3D41-94CC-1FD77EA3AFAF}"/>
              </a:ext>
            </a:extLst>
          </p:cNvPr>
          <p:cNvSpPr txBox="1"/>
          <p:nvPr/>
        </p:nvSpPr>
        <p:spPr>
          <a:xfrm>
            <a:off x="1577975" y="1052513"/>
            <a:ext cx="9036050" cy="39703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PT" sz="2800" b="1" dirty="0"/>
              <a:t>	Homicídios consumados em contexto de violência doméstica</a:t>
            </a:r>
          </a:p>
          <a:p>
            <a:pPr algn="ctr">
              <a:defRPr/>
            </a:pPr>
            <a:endParaRPr lang="pt-PT" sz="2800" b="1" dirty="0"/>
          </a:p>
          <a:p>
            <a:pPr>
              <a:defRPr/>
            </a:pPr>
            <a:r>
              <a:rPr lang="pt-PT" sz="2400" b="1" dirty="0">
                <a:solidFill>
                  <a:schemeClr val="tx2">
                    <a:lumMod val="50000"/>
                  </a:schemeClr>
                </a:solidFill>
              </a:rPr>
              <a:t>2019 = 38         2020 = 32         2021= 23        2022= 28      2023= 9 </a:t>
            </a:r>
            <a:r>
              <a:rPr lang="pt-PT" sz="1400" b="1" dirty="0">
                <a:solidFill>
                  <a:schemeClr val="tx2">
                    <a:lumMod val="50000"/>
                  </a:schemeClr>
                </a:solidFill>
              </a:rPr>
              <a:t>(até 12/06) </a:t>
            </a:r>
          </a:p>
          <a:p>
            <a:pPr algn="ctr">
              <a:defRPr/>
            </a:pPr>
            <a:endParaRPr lang="pt-PT" sz="2400" dirty="0"/>
          </a:p>
          <a:p>
            <a:pPr>
              <a:defRPr/>
            </a:pPr>
            <a:r>
              <a:rPr lang="pt-PT" sz="2400" b="1" i="1" dirty="0">
                <a:solidFill>
                  <a:schemeClr val="tx1">
                    <a:lumMod val="85000"/>
                  </a:schemeClr>
                </a:solidFill>
              </a:rPr>
              <a:t>28 mulheres   27 mulheres   16 mulheres    24 mulheres     7 mulheres </a:t>
            </a:r>
          </a:p>
          <a:p>
            <a:pPr algn="ctr">
              <a:defRPr/>
            </a:pPr>
            <a:endParaRPr lang="pt-PT" sz="2400" b="1" i="1" dirty="0">
              <a:solidFill>
                <a:schemeClr val="tx1">
                  <a:lumMod val="85000"/>
                </a:schemeClr>
              </a:solidFill>
            </a:endParaRPr>
          </a:p>
          <a:p>
            <a:pPr>
              <a:defRPr/>
            </a:pPr>
            <a:r>
              <a:rPr lang="pt-PT" sz="2400" b="1" i="1" dirty="0">
                <a:solidFill>
                  <a:schemeClr val="tx1">
                    <a:lumMod val="85000"/>
                  </a:schemeClr>
                </a:solidFill>
              </a:rPr>
              <a:t>   1 criança       2 crianças      2 crianças        4 crianças          1 criança</a:t>
            </a:r>
          </a:p>
          <a:p>
            <a:pPr>
              <a:defRPr/>
            </a:pPr>
            <a:endParaRPr lang="pt-PT" sz="2400" b="1" i="1" dirty="0">
              <a:solidFill>
                <a:schemeClr val="tx1">
                  <a:lumMod val="85000"/>
                </a:schemeClr>
              </a:solidFill>
            </a:endParaRPr>
          </a:p>
          <a:p>
            <a:pPr>
              <a:defRPr/>
            </a:pPr>
            <a:r>
              <a:rPr lang="pt-PT" sz="2400" b="1" i="1" dirty="0">
                <a:solidFill>
                  <a:schemeClr val="tx1">
                    <a:lumMod val="85000"/>
                  </a:schemeClr>
                </a:solidFill>
              </a:rPr>
              <a:t>   9 homens     3 homens       5 homens        0 homens            1 homem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D8201F4F-84E9-98E4-8A5B-84FC2D589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9815" y="163794"/>
            <a:ext cx="568801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pt-PT" altLang="pt-PT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Artigo 152º do Código Penal 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pt-PT" altLang="pt-PT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VIOLÊNCIA DOMÉSTICA</a:t>
            </a:r>
            <a:endParaRPr lang="en-GB" altLang="pt-PT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69635" name="Text Box 3">
            <a:extLst>
              <a:ext uri="{FF2B5EF4-FFF2-40B4-BE49-F238E27FC236}">
                <a16:creationId xmlns:a16="http://schemas.microsoft.com/office/drawing/2014/main" id="{E80C68E3-EE8A-D858-E227-30D190FA8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5087" y="1134278"/>
            <a:ext cx="8496300" cy="441659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PT" altLang="pt-PT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  1. </a:t>
            </a:r>
            <a:r>
              <a:rPr lang="pt-PT" altLang="pt-PT" sz="1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Quem, de modo reiterado ou não, infligir maus tratos físicos ou psíquicos, incluindo castigos corporais, privações da liberdade e ofensas sexuais, ou impedir o acesso ou fruição aos recursos económicos e patrimoniais próprios ou comuns:</a:t>
            </a:r>
          </a:p>
          <a:p>
            <a:pPr algn="just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PT" altLang="pt-PT" sz="1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pt-PT" altLang="pt-PT" sz="1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a) ao cônjuge ou ex-cônjuge </a:t>
            </a:r>
          </a:p>
          <a:p>
            <a:pPr algn="just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PT" altLang="pt-PT" sz="1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b) A pessoa do outro ou do mesmo sexo com que o agente mantenha ou tenha mantido uma relação de namoro ou uma relação análoga à dos cônjuges, ainda que sem coabitação</a:t>
            </a:r>
          </a:p>
          <a:p>
            <a:pPr algn="just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PT" altLang="pt-PT" sz="1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c) A progenitor de descendente comum em 1º grau ou </a:t>
            </a:r>
          </a:p>
          <a:p>
            <a:pPr algn="just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PT" altLang="pt-PT" sz="1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d) A pessoa particularmente indefesa nomeadamente, em razão da idade, deficiência , doença, gravidez ou dependência económica que com ela coabite </a:t>
            </a:r>
          </a:p>
          <a:p>
            <a:pPr algn="just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PT" altLang="pt-PT" sz="1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e) </a:t>
            </a:r>
            <a:r>
              <a:rPr lang="pt-PT" altLang="pt-PT" sz="1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A menor que seja seu descendente ou de uma das pessoas referidas nas alíneas a, b) e c), ainda que com ele não coabite</a:t>
            </a:r>
          </a:p>
          <a:p>
            <a:pPr algn="just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PT" altLang="pt-PT" sz="1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é punido com pena de prisão de um a cinco anos, se pena mais grave lhe não couber por força de outra disposição legal.</a:t>
            </a:r>
            <a:endParaRPr lang="en-GB" altLang="pt-PT" sz="18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3" name="Conexão: Ângulo Reto 2">
            <a:extLst>
              <a:ext uri="{FF2B5EF4-FFF2-40B4-BE49-F238E27FC236}">
                <a16:creationId xmlns:a16="http://schemas.microsoft.com/office/drawing/2014/main" id="{10A1D314-C92B-A03C-0F4A-3DAA1F1EA2B1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1976203" y="4924400"/>
            <a:ext cx="1438651" cy="370818"/>
          </a:xfrm>
          <a:prstGeom prst="bentConnector3">
            <a:avLst/>
          </a:prstGeom>
          <a:ln w="28575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3" name="CaixaDeTexto 3">
            <a:extLst>
              <a:ext uri="{FF2B5EF4-FFF2-40B4-BE49-F238E27FC236}">
                <a16:creationId xmlns:a16="http://schemas.microsoft.com/office/drawing/2014/main" id="{3402DAF1-9BBE-DB31-3CF9-8FC721565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3202" y="5683121"/>
            <a:ext cx="7920038" cy="923925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pt-PT" altLang="pt-PT" sz="1800" dirty="0">
                <a:solidFill>
                  <a:schemeClr val="tx1"/>
                </a:solidFill>
              </a:rPr>
              <a:t>É vítima de violência doméstica a criança ou jovem menor de 18 anos que sofreu maus tratos relacionados com a exposição a contextos de violência doméstica [</a:t>
            </a:r>
            <a:r>
              <a:rPr lang="pt-PT" altLang="pt-PT" sz="1800" b="1" dirty="0" err="1">
                <a:solidFill>
                  <a:srgbClr val="0070C0"/>
                </a:solidFill>
              </a:rPr>
              <a:t>artºs</a:t>
            </a:r>
            <a:r>
              <a:rPr lang="pt-PT" altLang="pt-PT" sz="1800" b="1" dirty="0">
                <a:solidFill>
                  <a:srgbClr val="0070C0"/>
                </a:solidFill>
              </a:rPr>
              <a:t> 2º, a) LVD e 67º-A/1, </a:t>
            </a:r>
            <a:r>
              <a:rPr lang="pt-PT" altLang="pt-PT" sz="1800" b="1" dirty="0" err="1">
                <a:solidFill>
                  <a:srgbClr val="0070C0"/>
                </a:solidFill>
              </a:rPr>
              <a:t>iii</a:t>
            </a:r>
            <a:r>
              <a:rPr lang="pt-PT" altLang="pt-PT" sz="1800" b="1" dirty="0">
                <a:solidFill>
                  <a:srgbClr val="0070C0"/>
                </a:solidFill>
              </a:rPr>
              <a:t>) CPP</a:t>
            </a:r>
            <a:r>
              <a:rPr lang="pt-PT" altLang="pt-PT" sz="1800" dirty="0">
                <a:solidFill>
                  <a:schemeClr val="tx1"/>
                </a:solidFill>
              </a:rPr>
              <a:t>]. 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E2DC53EA-5844-0D00-300D-0CA0828764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7854" y="250954"/>
            <a:ext cx="1737461" cy="61826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D4CAAFC3-784D-7B87-BCFA-88A8B60A4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1" y="476251"/>
            <a:ext cx="568801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pt-PT" altLang="pt-PT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Artigo 152º do Código Penal 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pt-PT" altLang="pt-PT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VIOLÊNCIA DOMÉSTICA</a:t>
            </a:r>
            <a:endParaRPr lang="en-GB" altLang="pt-PT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75779" name="Text Box 3">
            <a:extLst>
              <a:ext uri="{FF2B5EF4-FFF2-40B4-BE49-F238E27FC236}">
                <a16:creationId xmlns:a16="http://schemas.microsoft.com/office/drawing/2014/main" id="{1FB106E8-03BA-8305-B1E1-5B6A246E2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4364" y="1858964"/>
            <a:ext cx="8423275" cy="355481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PT" altLang="pt-PT" sz="1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         1…………………………………………………………………………………………….</a:t>
            </a:r>
          </a:p>
          <a:p>
            <a:pPr algn="just">
              <a:spcBef>
                <a:spcPct val="50000"/>
              </a:spcBef>
              <a:buClrTx/>
              <a:buSzTx/>
              <a:buFontTx/>
              <a:buNone/>
              <a:defRPr/>
            </a:pPr>
            <a:endParaRPr lang="pt-PT" altLang="pt-PT" sz="18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just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PT" altLang="pt-PT" sz="1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2. No caso previsto no número anterior, se o agente:</a:t>
            </a:r>
          </a:p>
          <a:p>
            <a:pPr algn="just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PT" altLang="pt-PT" sz="1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	a) Praticar o facto contra </a:t>
            </a:r>
            <a:r>
              <a:rPr lang="pt-PT" altLang="pt-PT" sz="1800" b="1" dirty="0">
                <a:solidFill>
                  <a:srgbClr val="00B0F0"/>
                </a:solidFill>
                <a:latin typeface="Times New Roman" panose="02020603050405020304" pitchFamily="18" charset="0"/>
              </a:rPr>
              <a:t>menor,</a:t>
            </a:r>
            <a:r>
              <a:rPr lang="pt-PT" altLang="pt-PT" sz="1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na presença de </a:t>
            </a:r>
            <a:r>
              <a:rPr lang="pt-PT" altLang="pt-PT" sz="1800" b="1" dirty="0">
                <a:solidFill>
                  <a:srgbClr val="00B0F0"/>
                </a:solidFill>
                <a:latin typeface="Times New Roman" panose="02020603050405020304" pitchFamily="18" charset="0"/>
              </a:rPr>
              <a:t>menor,</a:t>
            </a:r>
            <a:r>
              <a:rPr lang="pt-PT" altLang="pt-PT" sz="1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no domicílio comum ou domicílio da vítima;</a:t>
            </a:r>
          </a:p>
          <a:p>
            <a:pPr algn="just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PT" altLang="pt-PT" sz="1800" b="1" dirty="0">
                <a:solidFill>
                  <a:srgbClr val="92D050"/>
                </a:solidFill>
                <a:latin typeface="Times New Roman" panose="02020603050405020304" pitchFamily="18" charset="0"/>
              </a:rPr>
              <a:t>	 </a:t>
            </a:r>
            <a:r>
              <a:rPr lang="pt-PT" altLang="pt-PT" sz="1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b) Difundir através da Internet ou de outro meio de difusão publica generalizada dados pessoais, designadamente imagem ou som, relativos à intimidade da vida privada de uma das vítimas sem o seu consentimento;</a:t>
            </a:r>
          </a:p>
          <a:p>
            <a:pPr algn="just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PT" altLang="pt-PT" sz="1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é punido com pena de prisão de dois a cinco anos.    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7D066A15-0E7E-2200-1C1B-63BD763E19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7854" y="250954"/>
            <a:ext cx="1737461" cy="61826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D4CAAFC3-784D-7B87-BCFA-88A8B60A4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1" y="476251"/>
            <a:ext cx="568801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pt-PT" altLang="pt-PT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Artigo 152º do Código Penal 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pt-PT" altLang="pt-PT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VIOLÊNCIA DOMÉSTICA</a:t>
            </a:r>
            <a:endParaRPr lang="en-GB" altLang="pt-PT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75779" name="Text Box 3">
            <a:extLst>
              <a:ext uri="{FF2B5EF4-FFF2-40B4-BE49-F238E27FC236}">
                <a16:creationId xmlns:a16="http://schemas.microsoft.com/office/drawing/2014/main" id="{1FB106E8-03BA-8305-B1E1-5B6A246E2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4364" y="1858964"/>
            <a:ext cx="8423275" cy="383181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PT" altLang="pt-PT" sz="1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         1…………………………………………………………………………………………….</a:t>
            </a:r>
          </a:p>
          <a:p>
            <a:pPr algn="just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PT" altLang="pt-PT" sz="1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2. …………………………………………………………………………………………..</a:t>
            </a:r>
          </a:p>
          <a:p>
            <a:pPr algn="just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PT" altLang="pt-PT" sz="1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3. Se dos factos previstos no nº1 resultar :</a:t>
            </a:r>
          </a:p>
          <a:p>
            <a:pPr marL="342900" indent="-342900" algn="just">
              <a:spcBef>
                <a:spcPct val="50000"/>
              </a:spcBef>
              <a:buClrTx/>
              <a:buSzTx/>
              <a:buFontTx/>
              <a:buAutoNum type="alphaLcParenR"/>
              <a:defRPr/>
            </a:pPr>
            <a:r>
              <a:rPr lang="pt-PT" altLang="pt-PT" sz="1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ofensa à integridade física grave, o agente é punido com pena de prisão de dois a oito anos </a:t>
            </a:r>
          </a:p>
          <a:p>
            <a:pPr algn="just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PT" altLang="pt-PT" sz="1800" b="1" dirty="0">
                <a:solidFill>
                  <a:srgbClr val="92D050"/>
                </a:solidFill>
                <a:latin typeface="Times New Roman" panose="02020603050405020304" pitchFamily="18" charset="0"/>
              </a:rPr>
              <a:t> </a:t>
            </a:r>
            <a:r>
              <a:rPr lang="pt-PT" altLang="pt-PT" sz="1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b) a morte,  o agente é punido com pena de prisão de três  a dez  anos. </a:t>
            </a:r>
          </a:p>
          <a:p>
            <a:pPr algn="just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PT" altLang="pt-PT" sz="1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4……</a:t>
            </a:r>
          </a:p>
          <a:p>
            <a:pPr algn="just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PT" altLang="pt-PT" sz="1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5……</a:t>
            </a:r>
          </a:p>
          <a:p>
            <a:pPr algn="just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PT" altLang="pt-PT" sz="1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6……   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7D066A15-0E7E-2200-1C1B-63BD763E19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7854" y="250954"/>
            <a:ext cx="1737461" cy="618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76890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C524D68C9B2247903C2ABF7E0E8025" ma:contentTypeVersion="1" ma:contentTypeDescription="Create a new document." ma:contentTypeScope="" ma:versionID="2775e548d29496c0028170b26ca2bd4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951B5FF-F8F8-48AC-A468-E4187D42A775}"/>
</file>

<file path=customXml/itemProps2.xml><?xml version="1.0" encoding="utf-8"?>
<ds:datastoreItem xmlns:ds="http://schemas.openxmlformats.org/officeDocument/2006/customXml" ds:itemID="{881CCDFF-7853-4547-841F-141B19EDAB07}"/>
</file>

<file path=customXml/itemProps3.xml><?xml version="1.0" encoding="utf-8"?>
<ds:datastoreItem xmlns:ds="http://schemas.openxmlformats.org/officeDocument/2006/customXml" ds:itemID="{F2DCD700-39D9-4A7D-B57A-E3DA812B308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2325</TotalTime>
  <Words>1721</Words>
  <Application>Microsoft Office PowerPoint</Application>
  <PresentationFormat>Ecrã Panorâmico</PresentationFormat>
  <Paragraphs>109</Paragraphs>
  <Slides>12</Slides>
  <Notes>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Corbel</vt:lpstr>
      <vt:lpstr>Times New Roman</vt:lpstr>
      <vt:lpstr>Wingdings 2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SNS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Windows User</dc:creator>
  <cp:lastModifiedBy>Raquel Desterro</cp:lastModifiedBy>
  <cp:revision>184</cp:revision>
  <cp:lastPrinted>2023-03-14T12:37:27Z</cp:lastPrinted>
  <dcterms:created xsi:type="dcterms:W3CDTF">2022-04-11T07:26:07Z</dcterms:created>
  <dcterms:modified xsi:type="dcterms:W3CDTF">2023-06-15T22:07:18Z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0x010100D7C524D68C9B2247903C2ABF7E0E8025</vt:lpwstr>
  </property>
</Properties>
</file>